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rimo Bold" charset="1" panose="020B0704020202020204"/>
      <p:regular r:id="rId23"/>
    </p:embeddedFont>
    <p:embeddedFont>
      <p:font typeface="Futura" charset="1" panose="020B0502020204020303"/>
      <p:regular r:id="rId24"/>
    </p:embeddedFont>
    <p:embeddedFont>
      <p:font typeface="Futura Ultra-Bold" charset="1" panose="020B0802020204020204"/>
      <p:regular r:id="rId25"/>
    </p:embeddedFont>
    <p:embeddedFont>
      <p:font typeface="Futura Bold" charset="1" panose="020B0702020204020203"/>
      <p:regular r:id="rId26"/>
    </p:embeddedFont>
    <p:embeddedFont>
      <p:font typeface="Futura Italics" charset="1" panose="020B0502020204090303"/>
      <p:regular r:id="rId27"/>
    </p:embeddedFont>
    <p:embeddedFont>
      <p:font typeface="Open Sans" charset="1" panose="020B0606030504020204"/>
      <p:regular r:id="rId31"/>
    </p:embeddedFont>
    <p:embeddedFont>
      <p:font typeface="Futura Bold Italics" charset="1" panose="020B07020202040902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notesMasters/notesMaster1.xml" Type="http://schemas.openxmlformats.org/officeDocument/2006/relationships/notesMaster"/><Relationship Id="rId29" Target="theme/theme2.xml" Type="http://schemas.openxmlformats.org/officeDocument/2006/relationships/theme"/><Relationship Id="rId3" Target="viewProps.xml" Type="http://schemas.openxmlformats.org/officeDocument/2006/relationships/viewProps"/><Relationship Id="rId30" Target="notesSlides/notesSlide1.xml" Type="http://schemas.openxmlformats.org/officeDocument/2006/relationships/notesSlide"/><Relationship Id="rId31" Target="fonts/font31.fntdata" Type="http://schemas.openxmlformats.org/officeDocument/2006/relationships/font"/><Relationship Id="rId32" Target="notesSlides/notesSlide2.xml" Type="http://schemas.openxmlformats.org/officeDocument/2006/relationships/notesSlide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Completion rate in the test group rose slightly, but not significantly.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Average rate of error increased slightly in the test group, though not significantly so. Median stayed the same.</a:t>
            </a:r>
          </a:p>
          <a:p>
            <a:r>
              <a:rPr lang="en-US"/>
              <a:t/>
            </a:r>
          </a:p>
          <a:p>
            <a:r>
              <a:rPr lang="en-US"/>
              <a:t>Step 1 saw the greatest increase in errors when comparing the old to new UI.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4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24.png" Type="http://schemas.openxmlformats.org/officeDocument/2006/relationships/image"/><Relationship Id="rId7" Target="../media/image25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32.jpe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3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5544800"/>
          </a:xfrm>
          <a:custGeom>
            <a:avLst/>
            <a:gdLst/>
            <a:ahLst/>
            <a:cxnLst/>
            <a:rect r="r" b="b" t="t" l="l"/>
            <a:pathLst>
              <a:path h="15544800" w="18288000">
                <a:moveTo>
                  <a:pt x="0" y="0"/>
                </a:moveTo>
                <a:lnTo>
                  <a:pt x="18288000" y="0"/>
                </a:lnTo>
                <a:lnTo>
                  <a:pt x="18288000" y="15544800"/>
                </a:lnTo>
                <a:lnTo>
                  <a:pt x="0" y="1554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82889" y="5999267"/>
            <a:ext cx="6649641" cy="185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2024 Website UI update analysis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631575" y="0"/>
            <a:ext cx="13681714" cy="10287000"/>
            <a:chOff x="0" y="0"/>
            <a:chExt cx="18242286" cy="1371600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24228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242280">
                  <a:moveTo>
                    <a:pt x="18242280" y="0"/>
                  </a:moveTo>
                  <a:lnTo>
                    <a:pt x="7355713" y="0"/>
                  </a:lnTo>
                  <a:lnTo>
                    <a:pt x="0" y="13716000"/>
                  </a:lnTo>
                  <a:lnTo>
                    <a:pt x="10886567" y="13716000"/>
                  </a:lnTo>
                  <a:close/>
                </a:path>
              </a:pathLst>
            </a:custGeom>
            <a:blipFill>
              <a:blip r:embed="rId3"/>
              <a:stretch>
                <a:fillRect l="-2213" t="0" r="-221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504241" y="7293804"/>
            <a:ext cx="2230845" cy="562838"/>
            <a:chOff x="0" y="0"/>
            <a:chExt cx="2979968" cy="751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79928" cy="751840"/>
            </a:xfrm>
            <a:custGeom>
              <a:avLst/>
              <a:gdLst/>
              <a:ahLst/>
              <a:cxnLst/>
              <a:rect r="r" b="b" t="t" l="l"/>
              <a:pathLst>
                <a:path h="751840" w="2979928">
                  <a:moveTo>
                    <a:pt x="2576703" y="0"/>
                  </a:moveTo>
                  <a:lnTo>
                    <a:pt x="0" y="0"/>
                  </a:lnTo>
                  <a:lnTo>
                    <a:pt x="403225" y="751840"/>
                  </a:lnTo>
                  <a:lnTo>
                    <a:pt x="2979928" y="751840"/>
                  </a:lnTo>
                  <a:lnTo>
                    <a:pt x="257670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874378" y="19015"/>
            <a:ext cx="3232378" cy="2430358"/>
            <a:chOff x="0" y="0"/>
            <a:chExt cx="4317818" cy="32464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17873" cy="3246501"/>
            </a:xfrm>
            <a:custGeom>
              <a:avLst/>
              <a:gdLst/>
              <a:ahLst/>
              <a:cxnLst/>
              <a:rect r="r" b="b" t="t" l="l"/>
              <a:pathLst>
                <a:path h="3246501" w="4317873">
                  <a:moveTo>
                    <a:pt x="4317873" y="3246501"/>
                  </a:moveTo>
                  <a:lnTo>
                    <a:pt x="2576703" y="0"/>
                  </a:lnTo>
                  <a:lnTo>
                    <a:pt x="0" y="0"/>
                  </a:lnTo>
                  <a:lnTo>
                    <a:pt x="1741043" y="32465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106756" y="2449373"/>
            <a:ext cx="2230845" cy="562838"/>
            <a:chOff x="0" y="0"/>
            <a:chExt cx="2979968" cy="751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79928" cy="751840"/>
            </a:xfrm>
            <a:custGeom>
              <a:avLst/>
              <a:gdLst/>
              <a:ahLst/>
              <a:cxnLst/>
              <a:rect r="r" b="b" t="t" l="l"/>
              <a:pathLst>
                <a:path h="751840" w="2979928">
                  <a:moveTo>
                    <a:pt x="2576703" y="0"/>
                  </a:moveTo>
                  <a:lnTo>
                    <a:pt x="0" y="0"/>
                  </a:lnTo>
                  <a:lnTo>
                    <a:pt x="403225" y="751840"/>
                  </a:lnTo>
                  <a:lnTo>
                    <a:pt x="2979928" y="751840"/>
                  </a:lnTo>
                  <a:lnTo>
                    <a:pt x="257670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735086" y="7856642"/>
            <a:ext cx="3232378" cy="2430358"/>
            <a:chOff x="0" y="0"/>
            <a:chExt cx="4317818" cy="32464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17873" cy="3246501"/>
            </a:xfrm>
            <a:custGeom>
              <a:avLst/>
              <a:gdLst/>
              <a:ahLst/>
              <a:cxnLst/>
              <a:rect r="r" b="b" t="t" l="l"/>
              <a:pathLst>
                <a:path h="3246501" w="4317873">
                  <a:moveTo>
                    <a:pt x="4317873" y="3246501"/>
                  </a:moveTo>
                  <a:lnTo>
                    <a:pt x="2576703" y="0"/>
                  </a:lnTo>
                  <a:lnTo>
                    <a:pt x="0" y="0"/>
                  </a:lnTo>
                  <a:lnTo>
                    <a:pt x="1741043" y="32465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82889" y="1129844"/>
            <a:ext cx="4248686" cy="903264"/>
          </a:xfrm>
          <a:custGeom>
            <a:avLst/>
            <a:gdLst/>
            <a:ahLst/>
            <a:cxnLst/>
            <a:rect r="r" b="b" t="t" l="l"/>
            <a:pathLst>
              <a:path h="903264" w="4248686">
                <a:moveTo>
                  <a:pt x="0" y="0"/>
                </a:moveTo>
                <a:lnTo>
                  <a:pt x="4248686" y="0"/>
                </a:lnTo>
                <a:lnTo>
                  <a:pt x="4248686" y="903264"/>
                </a:lnTo>
                <a:lnTo>
                  <a:pt x="0" y="903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06756" y="435279"/>
            <a:ext cx="2375533" cy="1597829"/>
          </a:xfrm>
          <a:custGeom>
            <a:avLst/>
            <a:gdLst/>
            <a:ahLst/>
            <a:cxnLst/>
            <a:rect r="r" b="b" t="t" l="l"/>
            <a:pathLst>
              <a:path h="1597829" w="2375533">
                <a:moveTo>
                  <a:pt x="0" y="0"/>
                </a:moveTo>
                <a:lnTo>
                  <a:pt x="2375533" y="0"/>
                </a:lnTo>
                <a:lnTo>
                  <a:pt x="2375533" y="1597829"/>
                </a:lnTo>
                <a:lnTo>
                  <a:pt x="0" y="1597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099834"/>
            <a:ext cx="602115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C6C7CB"/>
                </a:solidFill>
                <a:latin typeface="Futura"/>
                <a:ea typeface="Futura"/>
                <a:cs typeface="Futura"/>
                <a:sym typeface="Futura"/>
              </a:rPr>
              <a:t>Alvaro &amp; Moana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49297" cy="10287000"/>
            <a:chOff x="0" y="0"/>
            <a:chExt cx="10865732" cy="13716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6573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865739">
                  <a:moveTo>
                    <a:pt x="0" y="0"/>
                  </a:moveTo>
                  <a:lnTo>
                    <a:pt x="10865739" y="0"/>
                  </a:lnTo>
                  <a:lnTo>
                    <a:pt x="7187819" y="6858000"/>
                  </a:lnTo>
                  <a:lnTo>
                    <a:pt x="108657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811653" y="3120447"/>
            <a:ext cx="3440730" cy="2042103"/>
            <a:chOff x="0" y="0"/>
            <a:chExt cx="4587640" cy="27228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7621" cy="2722753"/>
            </a:xfrm>
            <a:custGeom>
              <a:avLst/>
              <a:gdLst/>
              <a:ahLst/>
              <a:cxnLst/>
              <a:rect r="r" b="b" t="t" l="l"/>
              <a:pathLst>
                <a:path h="2722753" w="4587621">
                  <a:moveTo>
                    <a:pt x="0" y="2722753"/>
                  </a:moveTo>
                  <a:lnTo>
                    <a:pt x="1460246" y="0"/>
                  </a:lnTo>
                  <a:lnTo>
                    <a:pt x="4587621" y="0"/>
                  </a:lnTo>
                  <a:lnTo>
                    <a:pt x="3127375" y="2722753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053620"/>
            <a:ext cx="5174031" cy="6141663"/>
            <a:chOff x="0" y="0"/>
            <a:chExt cx="6898708" cy="81888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98767" cy="8188960"/>
            </a:xfrm>
            <a:custGeom>
              <a:avLst/>
              <a:gdLst/>
              <a:ahLst/>
              <a:cxnLst/>
              <a:rect r="r" b="b" t="t" l="l"/>
              <a:pathLst>
                <a:path h="8188960" w="6898767">
                  <a:moveTo>
                    <a:pt x="2195830" y="0"/>
                  </a:moveTo>
                  <a:lnTo>
                    <a:pt x="6898767" y="0"/>
                  </a:lnTo>
                  <a:lnTo>
                    <a:pt x="4702937" y="4094480"/>
                  </a:lnTo>
                  <a:lnTo>
                    <a:pt x="6898767" y="8188960"/>
                  </a:lnTo>
                  <a:lnTo>
                    <a:pt x="2195830" y="8188960"/>
                  </a:lnTo>
                  <a:lnTo>
                    <a:pt x="0" y="4094480"/>
                  </a:lnTo>
                  <a:close/>
                </a:path>
              </a:pathLst>
            </a:custGeom>
            <a:blipFill>
              <a:blip r:embed="rId2"/>
              <a:stretch>
                <a:fillRect l="-50594" t="0" r="-5059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016087" y="3625567"/>
            <a:ext cx="1031862" cy="1031862"/>
          </a:xfrm>
          <a:custGeom>
            <a:avLst/>
            <a:gdLst/>
            <a:ahLst/>
            <a:cxnLst/>
            <a:rect r="r" b="b" t="t" l="l"/>
            <a:pathLst>
              <a:path h="1031862" w="1031862">
                <a:moveTo>
                  <a:pt x="0" y="0"/>
                </a:moveTo>
                <a:lnTo>
                  <a:pt x="1031863" y="0"/>
                </a:lnTo>
                <a:lnTo>
                  <a:pt x="1031863" y="1031863"/>
                </a:lnTo>
                <a:lnTo>
                  <a:pt x="0" y="1031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49297" y="1476751"/>
            <a:ext cx="7747761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0"/>
              </a:lnSpc>
            </a:pPr>
            <a:r>
              <a:rPr lang="en-US" sz="32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Hypothesis Testing - Mean Time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93668" y="2977572"/>
            <a:ext cx="8197270" cy="655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Null Hypothesis (H0)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The mean time for the Test group is equal to or greater than the mean time for the Control group.</a:t>
            </a:r>
          </a:p>
          <a:p>
            <a:pPr algn="l">
              <a:lnSpc>
                <a:spcPts val="3240"/>
              </a:lnSpc>
            </a:pP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Alternative Hypothesis (H1)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The mean time for the Test group is less than the mean time for the Control group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   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We perform a</a:t>
            </a: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t-test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with</a:t>
            </a: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alpha = 5%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   p-value ~ 0,977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   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Fail to reject the null hypothesis - no</a:t>
            </a: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significant evidence that the mean time for</a:t>
            </a: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   Test is less.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00990" y="431753"/>
            <a:ext cx="1238751" cy="1231994"/>
          </a:xfrm>
          <a:custGeom>
            <a:avLst/>
            <a:gdLst/>
            <a:ahLst/>
            <a:cxnLst/>
            <a:rect r="r" b="b" t="t" l="l"/>
            <a:pathLst>
              <a:path h="1231994" w="1238751">
                <a:moveTo>
                  <a:pt x="0" y="0"/>
                </a:moveTo>
                <a:lnTo>
                  <a:pt x="1238750" y="0"/>
                </a:lnTo>
                <a:lnTo>
                  <a:pt x="1238750" y="1231994"/>
                </a:lnTo>
                <a:lnTo>
                  <a:pt x="0" y="12319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069951" y="2022755"/>
            <a:ext cx="7900589" cy="758754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9728333" y="2128139"/>
            <a:ext cx="6779993" cy="40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4"/>
              </a:lnSpc>
            </a:pPr>
            <a:r>
              <a:rPr lang="en-US" sz="23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% Duration of Each Process Step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20365" y="2175764"/>
            <a:ext cx="6581338" cy="6776153"/>
          </a:xfrm>
          <a:custGeom>
            <a:avLst/>
            <a:gdLst/>
            <a:ahLst/>
            <a:cxnLst/>
            <a:rect r="r" b="b" t="t" l="l"/>
            <a:pathLst>
              <a:path h="6776153" w="6581338">
                <a:moveTo>
                  <a:pt x="0" y="0"/>
                </a:moveTo>
                <a:lnTo>
                  <a:pt x="6581338" y="0"/>
                </a:lnTo>
                <a:lnTo>
                  <a:pt x="6581338" y="6776153"/>
                </a:lnTo>
                <a:lnTo>
                  <a:pt x="0" y="67761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100990" y="752475"/>
            <a:ext cx="1310785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Analysis: Time spent to complete the process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49297" cy="10287000"/>
            <a:chOff x="0" y="0"/>
            <a:chExt cx="10865732" cy="13716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6573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865739">
                  <a:moveTo>
                    <a:pt x="0" y="0"/>
                  </a:moveTo>
                  <a:lnTo>
                    <a:pt x="10865739" y="0"/>
                  </a:lnTo>
                  <a:lnTo>
                    <a:pt x="7187819" y="6858000"/>
                  </a:lnTo>
                  <a:lnTo>
                    <a:pt x="108657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811653" y="3120447"/>
            <a:ext cx="3440730" cy="2042103"/>
            <a:chOff x="0" y="0"/>
            <a:chExt cx="4587640" cy="27228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7621" cy="2722753"/>
            </a:xfrm>
            <a:custGeom>
              <a:avLst/>
              <a:gdLst/>
              <a:ahLst/>
              <a:cxnLst/>
              <a:rect r="r" b="b" t="t" l="l"/>
              <a:pathLst>
                <a:path h="2722753" w="4587621">
                  <a:moveTo>
                    <a:pt x="0" y="2722753"/>
                  </a:moveTo>
                  <a:lnTo>
                    <a:pt x="1460246" y="0"/>
                  </a:lnTo>
                  <a:lnTo>
                    <a:pt x="4587621" y="0"/>
                  </a:lnTo>
                  <a:lnTo>
                    <a:pt x="3127375" y="2722753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053620"/>
            <a:ext cx="5174031" cy="6141663"/>
            <a:chOff x="0" y="0"/>
            <a:chExt cx="6898708" cy="81888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98767" cy="8188960"/>
            </a:xfrm>
            <a:custGeom>
              <a:avLst/>
              <a:gdLst/>
              <a:ahLst/>
              <a:cxnLst/>
              <a:rect r="r" b="b" t="t" l="l"/>
              <a:pathLst>
                <a:path h="8188960" w="6898767">
                  <a:moveTo>
                    <a:pt x="2195830" y="0"/>
                  </a:moveTo>
                  <a:lnTo>
                    <a:pt x="6898767" y="0"/>
                  </a:lnTo>
                  <a:lnTo>
                    <a:pt x="4702937" y="4094480"/>
                  </a:lnTo>
                  <a:lnTo>
                    <a:pt x="6898767" y="8188960"/>
                  </a:lnTo>
                  <a:lnTo>
                    <a:pt x="2195830" y="8188960"/>
                  </a:lnTo>
                  <a:lnTo>
                    <a:pt x="0" y="4094480"/>
                  </a:lnTo>
                  <a:close/>
                </a:path>
              </a:pathLst>
            </a:custGeom>
            <a:blipFill>
              <a:blip r:embed="rId2"/>
              <a:stretch>
                <a:fillRect l="-50594" t="0" r="-5059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016087" y="3625567"/>
            <a:ext cx="1031862" cy="1031862"/>
          </a:xfrm>
          <a:custGeom>
            <a:avLst/>
            <a:gdLst/>
            <a:ahLst/>
            <a:cxnLst/>
            <a:rect r="r" b="b" t="t" l="l"/>
            <a:pathLst>
              <a:path h="1031862" w="1031862">
                <a:moveTo>
                  <a:pt x="0" y="0"/>
                </a:moveTo>
                <a:lnTo>
                  <a:pt x="1031863" y="0"/>
                </a:lnTo>
                <a:lnTo>
                  <a:pt x="1031863" y="1031863"/>
                </a:lnTo>
                <a:lnTo>
                  <a:pt x="0" y="10318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047950" y="1467226"/>
            <a:ext cx="9196725" cy="586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7"/>
              </a:lnSpc>
            </a:pPr>
            <a:r>
              <a:rPr lang="en-US" sz="3347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Hypothesis Testing - Average Error Rate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9169" y="2977572"/>
            <a:ext cx="8197270" cy="6168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H0 = 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Average number of errors per user in the test group was equal to or greater than the control group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H1 = 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Average number of errors per user in the test group was less than the control group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   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We perform a</a:t>
            </a: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t-test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with</a:t>
            </a: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alpha = 5%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   p-value ~ 0,98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Fail to reject the null hypothesis - no</a:t>
            </a: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significant evidence that the error rate decreased.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23333" y="1562654"/>
            <a:ext cx="9835967" cy="7695646"/>
          </a:xfrm>
          <a:custGeom>
            <a:avLst/>
            <a:gdLst/>
            <a:ahLst/>
            <a:cxnLst/>
            <a:rect r="r" b="b" t="t" l="l"/>
            <a:pathLst>
              <a:path h="7695646" w="9835967">
                <a:moveTo>
                  <a:pt x="0" y="0"/>
                </a:moveTo>
                <a:lnTo>
                  <a:pt x="9835967" y="0"/>
                </a:lnTo>
                <a:lnTo>
                  <a:pt x="9835967" y="7695646"/>
                </a:lnTo>
                <a:lnTo>
                  <a:pt x="0" y="76956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29" t="-439" r="-7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968158"/>
            <a:ext cx="4897540" cy="5436625"/>
          </a:xfrm>
          <a:custGeom>
            <a:avLst/>
            <a:gdLst/>
            <a:ahLst/>
            <a:cxnLst/>
            <a:rect r="r" b="b" t="t" l="l"/>
            <a:pathLst>
              <a:path h="5436625" w="4897540">
                <a:moveTo>
                  <a:pt x="0" y="0"/>
                </a:moveTo>
                <a:lnTo>
                  <a:pt x="4897540" y="0"/>
                </a:lnTo>
                <a:lnTo>
                  <a:pt x="4897540" y="5436625"/>
                </a:lnTo>
                <a:lnTo>
                  <a:pt x="0" y="5436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35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733425"/>
            <a:ext cx="83819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Analysis: Rate of Error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1213" y="2323948"/>
            <a:ext cx="6779993" cy="40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4"/>
              </a:lnSpc>
            </a:pPr>
            <a:r>
              <a:rPr lang="en-US" sz="236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% Duration of Each Process Step</a:t>
            </a:r>
          </a:p>
        </p:txBody>
      </p:sp>
    </p:spTree>
  </p:cSld>
  <p:clrMapOvr>
    <a:masterClrMapping/>
  </p:clrMapOvr>
  <p:transition spd="fast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336214" y="1897380"/>
            <a:ext cx="9951786" cy="8389620"/>
            <a:chOff x="0" y="0"/>
            <a:chExt cx="13269048" cy="111861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268961" cy="11186160"/>
            </a:xfrm>
            <a:custGeom>
              <a:avLst/>
              <a:gdLst/>
              <a:ahLst/>
              <a:cxnLst/>
              <a:rect r="r" b="b" t="t" l="l"/>
              <a:pathLst>
                <a:path h="11186160" w="13268961">
                  <a:moveTo>
                    <a:pt x="0" y="0"/>
                  </a:moveTo>
                  <a:lnTo>
                    <a:pt x="8878570" y="0"/>
                  </a:lnTo>
                  <a:lnTo>
                    <a:pt x="10955274" y="0"/>
                  </a:lnTo>
                  <a:lnTo>
                    <a:pt x="13220827" y="0"/>
                  </a:lnTo>
                  <a:lnTo>
                    <a:pt x="13268961" y="89789"/>
                  </a:lnTo>
                  <a:lnTo>
                    <a:pt x="13268961" y="11186160"/>
                  </a:lnTo>
                  <a:lnTo>
                    <a:pt x="11003534" y="11186160"/>
                  </a:lnTo>
                  <a:lnTo>
                    <a:pt x="10341356" y="11186160"/>
                  </a:lnTo>
                  <a:lnTo>
                    <a:pt x="8926703" y="11186160"/>
                  </a:lnTo>
                  <a:lnTo>
                    <a:pt x="8075803" y="11186160"/>
                  </a:lnTo>
                  <a:lnTo>
                    <a:pt x="5998972" y="11186160"/>
                  </a:lnTo>
                  <a:close/>
                </a:path>
              </a:pathLst>
            </a:custGeom>
            <a:blipFill>
              <a:blip r:embed="rId2"/>
              <a:stretch>
                <a:fillRect l="-16227" t="0" r="-3102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1933409" cy="5143500"/>
            <a:chOff x="0" y="0"/>
            <a:chExt cx="15911212" cy="6858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911195" cy="6858000"/>
            </a:xfrm>
            <a:custGeom>
              <a:avLst/>
              <a:gdLst/>
              <a:ahLst/>
              <a:cxnLst/>
              <a:rect r="r" b="b" t="t" l="l"/>
              <a:pathLst>
                <a:path h="6858000" w="15911195">
                  <a:moveTo>
                    <a:pt x="0" y="0"/>
                  </a:moveTo>
                  <a:lnTo>
                    <a:pt x="994664" y="0"/>
                  </a:lnTo>
                  <a:lnTo>
                    <a:pt x="2655316" y="0"/>
                  </a:lnTo>
                  <a:lnTo>
                    <a:pt x="2899791" y="0"/>
                  </a:lnTo>
                  <a:lnTo>
                    <a:pt x="4733544" y="0"/>
                  </a:lnTo>
                  <a:lnTo>
                    <a:pt x="6638671" y="0"/>
                  </a:lnTo>
                  <a:lnTo>
                    <a:pt x="11044555" y="0"/>
                  </a:lnTo>
                  <a:lnTo>
                    <a:pt x="12233275" y="0"/>
                  </a:lnTo>
                  <a:lnTo>
                    <a:pt x="15911195" y="6858000"/>
                  </a:lnTo>
                  <a:lnTo>
                    <a:pt x="12172315" y="6858000"/>
                  </a:lnTo>
                  <a:lnTo>
                    <a:pt x="7766431" y="6858000"/>
                  </a:lnTo>
                  <a:lnTo>
                    <a:pt x="5861304" y="6858000"/>
                  </a:lnTo>
                  <a:lnTo>
                    <a:pt x="4027551" y="6858000"/>
                  </a:lnTo>
                  <a:lnTo>
                    <a:pt x="3783076" y="6858000"/>
                  </a:lnTo>
                  <a:lnTo>
                    <a:pt x="2122424" y="6858000"/>
                  </a:lnTo>
                  <a:lnTo>
                    <a:pt x="44196" y="6858000"/>
                  </a:lnTo>
                  <a:lnTo>
                    <a:pt x="0" y="67755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0029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38225" y="1463948"/>
            <a:ext cx="849725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FFFFFF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Teamwork &amp; Project Management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978388"/>
            <a:ext cx="8497252" cy="2082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0" indent="-259080" lvl="2">
              <a:lnSpc>
                <a:spcPts val="324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Workflow went smoothly with only two people</a:t>
            </a:r>
          </a:p>
          <a:p>
            <a:pPr algn="l" marL="777240" indent="-259080" lvl="2">
              <a:lnSpc>
                <a:spcPts val="324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We found it useful to check in at the start and end of the workday</a:t>
            </a:r>
          </a:p>
          <a:p>
            <a:pPr algn="l" marL="777240" indent="-259080" lvl="2">
              <a:lnSpc>
                <a:spcPts val="3240"/>
              </a:lnSpc>
              <a:buFont typeface="Arial"/>
              <a:buChar char="⚬"/>
            </a:pPr>
            <a:r>
              <a:rPr lang="en-US" sz="1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Nice to have such long, unstructured blocks in the day so that we could delegate the time as needed</a:t>
            </a:r>
          </a:p>
          <a:p>
            <a:pPr algn="l">
              <a:lnSpc>
                <a:spcPts val="324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38225" y="5908856"/>
            <a:ext cx="849725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Challenges &amp; Learnings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423206"/>
            <a:ext cx="8497252" cy="287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Found halfway through the process that a significant part of the data did not correspond to the diagram we were given (clients without a start, clients jumping from Start to Step 2, etc...), had to reformulate our completion rate calculations accordingly</a:t>
            </a: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Issues getting data to show up correctly in Tableau, found it was easier to export smaller sets of data rather than working with the large dataset</a:t>
            </a:r>
          </a:p>
          <a:p>
            <a:pPr algn="l">
              <a:lnSpc>
                <a:spcPts val="3240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0012" y="8680955"/>
            <a:ext cx="7907976" cy="1606045"/>
            <a:chOff x="0" y="0"/>
            <a:chExt cx="21602700" cy="4387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02700" cy="4387342"/>
            </a:xfrm>
            <a:custGeom>
              <a:avLst/>
              <a:gdLst/>
              <a:ahLst/>
              <a:cxnLst/>
              <a:rect r="r" b="b" t="t" l="l"/>
              <a:pathLst>
                <a:path h="4387342" w="21602700">
                  <a:moveTo>
                    <a:pt x="2352929" y="0"/>
                  </a:moveTo>
                  <a:lnTo>
                    <a:pt x="9865995" y="0"/>
                  </a:lnTo>
                  <a:lnTo>
                    <a:pt x="11736705" y="0"/>
                  </a:lnTo>
                  <a:lnTo>
                    <a:pt x="19249899" y="0"/>
                  </a:lnTo>
                  <a:lnTo>
                    <a:pt x="21602700" y="4387342"/>
                  </a:lnTo>
                  <a:lnTo>
                    <a:pt x="12218924" y="4387342"/>
                  </a:lnTo>
                  <a:lnTo>
                    <a:pt x="10801350" y="1744091"/>
                  </a:lnTo>
                  <a:lnTo>
                    <a:pt x="9383776" y="4387342"/>
                  </a:lnTo>
                  <a:lnTo>
                    <a:pt x="0" y="4387342"/>
                  </a:lnTo>
                  <a:close/>
                </a:path>
              </a:pathLst>
            </a:custGeom>
            <a:blipFill>
              <a:blip r:embed="rId2"/>
              <a:stretch>
                <a:fillRect l="0" t="-134645" r="0" b="-13464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82694" y="8680955"/>
            <a:ext cx="1722612" cy="1606045"/>
            <a:chOff x="0" y="0"/>
            <a:chExt cx="5012812" cy="4673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12817" cy="4673600"/>
            </a:xfrm>
            <a:custGeom>
              <a:avLst/>
              <a:gdLst/>
              <a:ahLst/>
              <a:cxnLst/>
              <a:rect r="r" b="b" t="t" l="l"/>
              <a:pathLst>
                <a:path h="4673600" w="5012817">
                  <a:moveTo>
                    <a:pt x="2506345" y="0"/>
                  </a:moveTo>
                  <a:lnTo>
                    <a:pt x="5012817" y="4673600"/>
                  </a:lnTo>
                  <a:lnTo>
                    <a:pt x="0" y="4673600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4953002" y="733425"/>
            <a:ext cx="83819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CONCLUSIONS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85897"/>
            <a:ext cx="16230600" cy="4058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4703"/>
              </a:lnSpc>
              <a:buAutoNum type="arabicPeriod" startAt="1"/>
            </a:pP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Although the </a:t>
            </a:r>
            <a:r>
              <a:rPr lang="en-US" b="true" sz="2099" spc="50">
                <a:solidFill>
                  <a:srgbClr val="C8343E"/>
                </a:solidFill>
                <a:latin typeface="Futura Bold"/>
                <a:ea typeface="Futura Bold"/>
                <a:cs typeface="Futura Bold"/>
                <a:sym typeface="Futura Bold"/>
              </a:rPr>
              <a:t>COMPLETION RATE</a:t>
            </a: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 higher for the Test group, this difference is not statistically significant.</a:t>
            </a:r>
          </a:p>
          <a:p>
            <a:pPr algn="just" marL="453388" indent="-226694" lvl="1">
              <a:lnSpc>
                <a:spcPts val="4703"/>
              </a:lnSpc>
              <a:buAutoNum type="arabicPeriod" startAt="1"/>
            </a:pP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The </a:t>
            </a:r>
            <a:r>
              <a:rPr lang="en-US" b="true" sz="2099" spc="50">
                <a:solidFill>
                  <a:srgbClr val="C8343E"/>
                </a:solidFill>
                <a:latin typeface="Futura Bold"/>
                <a:ea typeface="Futura Bold"/>
                <a:cs typeface="Futura Bold"/>
                <a:sym typeface="Futura Bold"/>
              </a:rPr>
              <a:t>MEDIAN DURATION</a:t>
            </a:r>
            <a:r>
              <a:rPr lang="en-US" b="true" sz="2099" spc="5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</a:t>
            </a: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for completing the test is significantly shorter for the Test group compared to the Control group.</a:t>
            </a:r>
          </a:p>
          <a:p>
            <a:pPr algn="just" marL="453388" indent="-226694" lvl="1">
              <a:lnSpc>
                <a:spcPts val="4703"/>
              </a:lnSpc>
              <a:buAutoNum type="arabicPeriod" startAt="1"/>
            </a:pP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We cannot conclude that the </a:t>
            </a:r>
            <a:r>
              <a:rPr lang="en-US" b="true" sz="2099" spc="50">
                <a:solidFill>
                  <a:srgbClr val="C8343E"/>
                </a:solidFill>
                <a:latin typeface="Futura Bold"/>
                <a:ea typeface="Futura Bold"/>
                <a:cs typeface="Futura Bold"/>
                <a:sym typeface="Futura Bold"/>
              </a:rPr>
              <a:t>MEAN DURATION</a:t>
            </a: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differs significantly between the two groups.</a:t>
            </a:r>
          </a:p>
          <a:p>
            <a:pPr algn="just" marL="453388" indent="-226694" lvl="1">
              <a:lnSpc>
                <a:spcPts val="4703"/>
              </a:lnSpc>
              <a:buAutoNum type="arabicPeriod" startAt="1"/>
            </a:pP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The </a:t>
            </a:r>
            <a:r>
              <a:rPr lang="en-US" b="true" sz="2099" spc="50">
                <a:solidFill>
                  <a:srgbClr val="C8343E"/>
                </a:solidFill>
                <a:latin typeface="Futura Bold"/>
                <a:ea typeface="Futura Bold"/>
                <a:cs typeface="Futura Bold"/>
                <a:sym typeface="Futura Bold"/>
              </a:rPr>
              <a:t>AVERAGE ERROR RATE</a:t>
            </a: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slightly increased between the Control and Test groups, the difference was not statistically significant.</a:t>
            </a:r>
          </a:p>
          <a:p>
            <a:pPr algn="just" marL="453388" indent="-226694" lvl="1">
              <a:lnSpc>
                <a:spcPts val="4703"/>
              </a:lnSpc>
              <a:buAutoNum type="arabicPeriod" startAt="1"/>
            </a:pP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Users in the Test group encountered significantly more </a:t>
            </a:r>
            <a:r>
              <a:rPr lang="en-US" b="true" sz="2099" spc="50">
                <a:solidFill>
                  <a:srgbClr val="C8343E"/>
                </a:solidFill>
                <a:latin typeface="Futura Bold"/>
                <a:ea typeface="Futura Bold"/>
                <a:cs typeface="Futura Bold"/>
                <a:sym typeface="Futura Bold"/>
              </a:rPr>
              <a:t>ERRORS </a:t>
            </a: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</a:t>
            </a:r>
            <a:r>
              <a:rPr lang="en-US" b="true" sz="2099" spc="50">
                <a:solidFill>
                  <a:srgbClr val="C8343E"/>
                </a:solidFill>
                <a:latin typeface="Futura Bold"/>
                <a:ea typeface="Futura Bold"/>
                <a:cs typeface="Futura Bold"/>
                <a:sym typeface="Futura Bold"/>
              </a:rPr>
              <a:t>STEP 1</a:t>
            </a: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compared with the Control group.</a:t>
            </a:r>
          </a:p>
          <a:p>
            <a:pPr algn="just" marL="453388" indent="-226694" lvl="1">
              <a:lnSpc>
                <a:spcPts val="4703"/>
              </a:lnSpc>
              <a:buAutoNum type="arabicPeriod" startAt="1"/>
            </a:pPr>
            <a:r>
              <a:rPr lang="en-US" b="true" sz="2099" spc="50">
                <a:solidFill>
                  <a:srgbClr val="C8343E"/>
                </a:solidFill>
                <a:latin typeface="Futura Bold"/>
                <a:ea typeface="Futura Bold"/>
                <a:cs typeface="Futura Bold"/>
                <a:sym typeface="Futura Bold"/>
              </a:rPr>
              <a:t>STEP 3</a:t>
            </a: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is where customers </a:t>
            </a:r>
            <a:r>
              <a:rPr lang="en-US" b="true" sz="2099" spc="50">
                <a:solidFill>
                  <a:srgbClr val="C8343E"/>
                </a:solidFill>
                <a:latin typeface="Futura Bold"/>
                <a:ea typeface="Futura Bold"/>
                <a:cs typeface="Futura Bold"/>
                <a:sym typeface="Futura Bold"/>
              </a:rPr>
              <a:t>SPENT THE MOST TIME </a:t>
            </a:r>
            <a:r>
              <a:rPr lang="en-US" sz="2099" spc="5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both groups.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90012" y="8680955"/>
            <a:ext cx="7907976" cy="1606045"/>
            <a:chOff x="0" y="0"/>
            <a:chExt cx="21602700" cy="43873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602700" cy="4387342"/>
            </a:xfrm>
            <a:custGeom>
              <a:avLst/>
              <a:gdLst/>
              <a:ahLst/>
              <a:cxnLst/>
              <a:rect r="r" b="b" t="t" l="l"/>
              <a:pathLst>
                <a:path h="4387342" w="21602700">
                  <a:moveTo>
                    <a:pt x="2352929" y="0"/>
                  </a:moveTo>
                  <a:lnTo>
                    <a:pt x="9865995" y="0"/>
                  </a:lnTo>
                  <a:lnTo>
                    <a:pt x="11736705" y="0"/>
                  </a:lnTo>
                  <a:lnTo>
                    <a:pt x="19249899" y="0"/>
                  </a:lnTo>
                  <a:lnTo>
                    <a:pt x="21602700" y="4387342"/>
                  </a:lnTo>
                  <a:lnTo>
                    <a:pt x="12218924" y="4387342"/>
                  </a:lnTo>
                  <a:lnTo>
                    <a:pt x="10801350" y="1744091"/>
                  </a:lnTo>
                  <a:lnTo>
                    <a:pt x="9383776" y="4387342"/>
                  </a:lnTo>
                  <a:lnTo>
                    <a:pt x="0" y="4387342"/>
                  </a:lnTo>
                  <a:close/>
                </a:path>
              </a:pathLst>
            </a:custGeom>
            <a:blipFill>
              <a:blip r:embed="rId2"/>
              <a:stretch>
                <a:fillRect l="0" t="-134645" r="0" b="-13464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282694" y="8680955"/>
            <a:ext cx="1722612" cy="1606045"/>
            <a:chOff x="0" y="0"/>
            <a:chExt cx="5012812" cy="4673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012817" cy="4673600"/>
            </a:xfrm>
            <a:custGeom>
              <a:avLst/>
              <a:gdLst/>
              <a:ahLst/>
              <a:cxnLst/>
              <a:rect r="r" b="b" t="t" l="l"/>
              <a:pathLst>
                <a:path h="4673600" w="5012817">
                  <a:moveTo>
                    <a:pt x="2506345" y="0"/>
                  </a:moveTo>
                  <a:lnTo>
                    <a:pt x="5012817" y="4673600"/>
                  </a:lnTo>
                  <a:lnTo>
                    <a:pt x="0" y="4673600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418030" y="2902075"/>
            <a:ext cx="15451940" cy="427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71041" indent="-285521" lvl="1">
              <a:lnSpc>
                <a:spcPts val="4760"/>
              </a:lnSpc>
              <a:buFont typeface="Arial"/>
              <a:buChar char="•"/>
            </a:pPr>
            <a:r>
              <a:rPr lang="en-US" sz="264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Despite a decrease in median duration for the Test group, the new UI unfortunately failed to boost completion rates or reduce error rates;</a:t>
            </a:r>
            <a:r>
              <a:rPr lang="en-US" b="true" sz="2644" i="true">
                <a:solidFill>
                  <a:srgbClr val="000000"/>
                </a:solidFill>
                <a:latin typeface="Futura Bold Italics"/>
                <a:ea typeface="Futura Bold Italics"/>
                <a:cs typeface="Futura Bold Italics"/>
                <a:sym typeface="Futura Bold Italics"/>
              </a:rPr>
              <a:t> it requires a full redesign before its implementation can be justifiable </a:t>
            </a:r>
          </a:p>
          <a:p>
            <a:pPr algn="just" marL="571041" indent="-285521" lvl="1">
              <a:lnSpc>
                <a:spcPts val="4760"/>
              </a:lnSpc>
              <a:buFont typeface="Arial"/>
              <a:buChar char="•"/>
            </a:pPr>
            <a:r>
              <a:rPr lang="en-US" sz="264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Redesign should focus e</a:t>
            </a:r>
            <a:r>
              <a:rPr lang="en-US" sz="264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specially on </a:t>
            </a:r>
            <a:r>
              <a:rPr lang="en-US" b="true" sz="264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Step 3 </a:t>
            </a:r>
            <a:r>
              <a:rPr lang="en-US" sz="264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(where users spend the most time) and</a:t>
            </a:r>
            <a:r>
              <a:rPr lang="en-US" b="true" sz="2644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Step 1 (</a:t>
            </a:r>
            <a:r>
              <a:rPr lang="en-US" sz="264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where user error increased with the website update)</a:t>
            </a:r>
          </a:p>
          <a:p>
            <a:pPr algn="just" marL="571041" indent="-285521" lvl="1">
              <a:lnSpc>
                <a:spcPts val="4760"/>
              </a:lnSpc>
              <a:buFont typeface="Arial"/>
              <a:buChar char="•"/>
            </a:pPr>
            <a:r>
              <a:rPr lang="en-US" sz="264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Significant changes are e</a:t>
            </a:r>
            <a:r>
              <a:rPr lang="en-US" sz="2644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ssential if Vanguard is to consider their new UI as an improvement on user experience and in alignment with our success targets.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953002" y="733425"/>
            <a:ext cx="8381997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RECOMMENDATIONS</a:t>
            </a:r>
          </a:p>
        </p:txBody>
      </p:sp>
    </p:spTree>
  </p:cSld>
  <p:clrMapOvr>
    <a:masterClrMapping/>
  </p:clrMapOvr>
  <p:transition spd="fast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8343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5544800"/>
          </a:xfrm>
          <a:custGeom>
            <a:avLst/>
            <a:gdLst/>
            <a:ahLst/>
            <a:cxnLst/>
            <a:rect r="r" b="b" t="t" l="l"/>
            <a:pathLst>
              <a:path h="15544800" w="18288000">
                <a:moveTo>
                  <a:pt x="0" y="0"/>
                </a:moveTo>
                <a:lnTo>
                  <a:pt x="18288000" y="0"/>
                </a:lnTo>
                <a:lnTo>
                  <a:pt x="18288000" y="15544800"/>
                </a:lnTo>
                <a:lnTo>
                  <a:pt x="0" y="1554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0211" y="7089448"/>
            <a:ext cx="6649641" cy="942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b="true" sz="6000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Thank You!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631575" y="0"/>
            <a:ext cx="13681714" cy="10287000"/>
            <a:chOff x="0" y="0"/>
            <a:chExt cx="18242286" cy="13716000"/>
          </a:xfrm>
        </p:grpSpPr>
        <p:sp>
          <p:nvSpPr>
            <p:cNvPr name="Freeform 5" id="5"/>
            <p:cNvSpPr/>
            <p:nvPr/>
          </p:nvSpPr>
          <p:spPr>
            <a:xfrm flipH="true" flipV="false" rot="0">
              <a:off x="0" y="0"/>
              <a:ext cx="1824228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242280">
                  <a:moveTo>
                    <a:pt x="18242280" y="0"/>
                  </a:moveTo>
                  <a:lnTo>
                    <a:pt x="7355713" y="0"/>
                  </a:lnTo>
                  <a:lnTo>
                    <a:pt x="0" y="13716000"/>
                  </a:lnTo>
                  <a:lnTo>
                    <a:pt x="10886567" y="13716000"/>
                  </a:lnTo>
                  <a:close/>
                </a:path>
              </a:pathLst>
            </a:custGeom>
            <a:blipFill>
              <a:blip r:embed="rId3"/>
              <a:stretch>
                <a:fillRect l="-2213" t="0" r="-2213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504241" y="7293804"/>
            <a:ext cx="2230845" cy="562838"/>
            <a:chOff x="0" y="0"/>
            <a:chExt cx="2979968" cy="751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979928" cy="751840"/>
            </a:xfrm>
            <a:custGeom>
              <a:avLst/>
              <a:gdLst/>
              <a:ahLst/>
              <a:cxnLst/>
              <a:rect r="r" b="b" t="t" l="l"/>
              <a:pathLst>
                <a:path h="751840" w="2979928">
                  <a:moveTo>
                    <a:pt x="2576703" y="0"/>
                  </a:moveTo>
                  <a:lnTo>
                    <a:pt x="0" y="0"/>
                  </a:lnTo>
                  <a:lnTo>
                    <a:pt x="403225" y="751840"/>
                  </a:lnTo>
                  <a:lnTo>
                    <a:pt x="2979928" y="751840"/>
                  </a:lnTo>
                  <a:lnTo>
                    <a:pt x="257670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874378" y="19015"/>
            <a:ext cx="3232378" cy="2430358"/>
            <a:chOff x="0" y="0"/>
            <a:chExt cx="4317818" cy="324647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17873" cy="3246501"/>
            </a:xfrm>
            <a:custGeom>
              <a:avLst/>
              <a:gdLst/>
              <a:ahLst/>
              <a:cxnLst/>
              <a:rect r="r" b="b" t="t" l="l"/>
              <a:pathLst>
                <a:path h="3246501" w="4317873">
                  <a:moveTo>
                    <a:pt x="4317873" y="3246501"/>
                  </a:moveTo>
                  <a:lnTo>
                    <a:pt x="2576703" y="0"/>
                  </a:lnTo>
                  <a:lnTo>
                    <a:pt x="0" y="0"/>
                  </a:lnTo>
                  <a:lnTo>
                    <a:pt x="1741043" y="32465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5106756" y="2449373"/>
            <a:ext cx="2230845" cy="562838"/>
            <a:chOff x="0" y="0"/>
            <a:chExt cx="2979968" cy="751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79928" cy="751840"/>
            </a:xfrm>
            <a:custGeom>
              <a:avLst/>
              <a:gdLst/>
              <a:ahLst/>
              <a:cxnLst/>
              <a:rect r="r" b="b" t="t" l="l"/>
              <a:pathLst>
                <a:path h="751840" w="2979928">
                  <a:moveTo>
                    <a:pt x="2576703" y="0"/>
                  </a:moveTo>
                  <a:lnTo>
                    <a:pt x="0" y="0"/>
                  </a:lnTo>
                  <a:lnTo>
                    <a:pt x="403225" y="751840"/>
                  </a:lnTo>
                  <a:lnTo>
                    <a:pt x="2979928" y="751840"/>
                  </a:lnTo>
                  <a:lnTo>
                    <a:pt x="2576703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735086" y="7856642"/>
            <a:ext cx="3232378" cy="2430358"/>
            <a:chOff x="0" y="0"/>
            <a:chExt cx="4317818" cy="32464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317873" cy="3246501"/>
            </a:xfrm>
            <a:custGeom>
              <a:avLst/>
              <a:gdLst/>
              <a:ahLst/>
              <a:cxnLst/>
              <a:rect r="r" b="b" t="t" l="l"/>
              <a:pathLst>
                <a:path h="3246501" w="4317873">
                  <a:moveTo>
                    <a:pt x="4317873" y="3246501"/>
                  </a:moveTo>
                  <a:lnTo>
                    <a:pt x="2576703" y="0"/>
                  </a:lnTo>
                  <a:lnTo>
                    <a:pt x="0" y="0"/>
                  </a:lnTo>
                  <a:lnTo>
                    <a:pt x="1741043" y="324650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82889" y="1129844"/>
            <a:ext cx="4248686" cy="903264"/>
          </a:xfrm>
          <a:custGeom>
            <a:avLst/>
            <a:gdLst/>
            <a:ahLst/>
            <a:cxnLst/>
            <a:rect r="r" b="b" t="t" l="l"/>
            <a:pathLst>
              <a:path h="903264" w="4248686">
                <a:moveTo>
                  <a:pt x="0" y="0"/>
                </a:moveTo>
                <a:lnTo>
                  <a:pt x="4248686" y="0"/>
                </a:lnTo>
                <a:lnTo>
                  <a:pt x="4248686" y="903264"/>
                </a:lnTo>
                <a:lnTo>
                  <a:pt x="0" y="9032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06756" y="435279"/>
            <a:ext cx="2375533" cy="1597829"/>
          </a:xfrm>
          <a:custGeom>
            <a:avLst/>
            <a:gdLst/>
            <a:ahLst/>
            <a:cxnLst/>
            <a:rect r="r" b="b" t="t" l="l"/>
            <a:pathLst>
              <a:path h="1597829" w="2375533">
                <a:moveTo>
                  <a:pt x="0" y="0"/>
                </a:moveTo>
                <a:lnTo>
                  <a:pt x="2375533" y="0"/>
                </a:lnTo>
                <a:lnTo>
                  <a:pt x="2375533" y="1597829"/>
                </a:lnTo>
                <a:lnTo>
                  <a:pt x="0" y="15978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8099834"/>
            <a:ext cx="6021151" cy="538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C6C7CB"/>
                </a:solidFill>
                <a:latin typeface="Futura"/>
                <a:ea typeface="Futura"/>
                <a:cs typeface="Futura"/>
                <a:sym typeface="Futura"/>
              </a:rPr>
              <a:t>Alvaro &amp; Moana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4625335" y="-9525"/>
            <a:ext cx="13681714" cy="10287000"/>
            <a:chOff x="0" y="0"/>
            <a:chExt cx="18242286" cy="13716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824228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8242280">
                  <a:moveTo>
                    <a:pt x="0" y="0"/>
                  </a:moveTo>
                  <a:lnTo>
                    <a:pt x="10886567" y="0"/>
                  </a:lnTo>
                  <a:lnTo>
                    <a:pt x="18242280" y="13716000"/>
                  </a:lnTo>
                  <a:lnTo>
                    <a:pt x="7355713" y="13716000"/>
                  </a:lnTo>
                  <a:close/>
                </a:path>
              </a:pathLst>
            </a:custGeom>
            <a:blipFill>
              <a:blip r:embed="rId7"/>
              <a:stretch>
                <a:fillRect l="-6426" t="0" r="-6426" b="0"/>
              </a:stretch>
            </a:blipFill>
          </p:spPr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5544800"/>
          </a:xfrm>
          <a:custGeom>
            <a:avLst/>
            <a:gdLst/>
            <a:ahLst/>
            <a:cxnLst/>
            <a:rect r="r" b="b" t="t" l="l"/>
            <a:pathLst>
              <a:path h="15544800" w="18288000">
                <a:moveTo>
                  <a:pt x="0" y="0"/>
                </a:moveTo>
                <a:lnTo>
                  <a:pt x="18288000" y="0"/>
                </a:lnTo>
                <a:lnTo>
                  <a:pt x="18288000" y="15544800"/>
                </a:lnTo>
                <a:lnTo>
                  <a:pt x="0" y="1554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85539" y="0"/>
            <a:ext cx="12202461" cy="10287000"/>
            <a:chOff x="0" y="0"/>
            <a:chExt cx="16269946" cy="1371599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26997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6269970">
                  <a:moveTo>
                    <a:pt x="0" y="0"/>
                  </a:moveTo>
                  <a:lnTo>
                    <a:pt x="10886567" y="0"/>
                  </a:lnTo>
                  <a:lnTo>
                    <a:pt x="13433044" y="0"/>
                  </a:lnTo>
                  <a:lnTo>
                    <a:pt x="16210916" y="0"/>
                  </a:lnTo>
                  <a:lnTo>
                    <a:pt x="16269970" y="110109"/>
                  </a:lnTo>
                  <a:lnTo>
                    <a:pt x="16269970" y="13716000"/>
                  </a:lnTo>
                  <a:lnTo>
                    <a:pt x="13491972" y="13716000"/>
                  </a:lnTo>
                  <a:lnTo>
                    <a:pt x="12680061" y="13716000"/>
                  </a:lnTo>
                  <a:lnTo>
                    <a:pt x="10945622" y="13716000"/>
                  </a:lnTo>
                  <a:lnTo>
                    <a:pt x="9902190" y="13716000"/>
                  </a:lnTo>
                  <a:lnTo>
                    <a:pt x="7355713" y="13716000"/>
                  </a:lnTo>
                  <a:close/>
                </a:path>
              </a:pathLst>
            </a:custGeom>
            <a:blipFill>
              <a:blip r:embed="rId3"/>
              <a:stretch>
                <a:fillRect l="-13266" t="0" r="-1326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-19050" y="1988532"/>
            <a:ext cx="9974137" cy="1591788"/>
            <a:chOff x="0" y="0"/>
            <a:chExt cx="17061080" cy="27228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061053" cy="2722753"/>
            </a:xfrm>
            <a:custGeom>
              <a:avLst/>
              <a:gdLst/>
              <a:ahLst/>
              <a:cxnLst/>
              <a:rect r="r" b="b" t="t" l="l"/>
              <a:pathLst>
                <a:path h="2722753" w="17061053">
                  <a:moveTo>
                    <a:pt x="0" y="0"/>
                  </a:moveTo>
                  <a:lnTo>
                    <a:pt x="15600807" y="0"/>
                  </a:lnTo>
                  <a:lnTo>
                    <a:pt x="17061053" y="2722753"/>
                  </a:lnTo>
                  <a:lnTo>
                    <a:pt x="0" y="2722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03789" y="2489151"/>
            <a:ext cx="814707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Digital solutions for a digital Vanguard.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3789" y="3768090"/>
            <a:ext cx="7818592" cy="592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9"/>
              </a:lnSpc>
            </a:pPr>
            <a:r>
              <a:rPr lang="en-US" sz="2099" b="true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The digital world is evolving, and so are Vanguard’s clients. </a:t>
            </a:r>
            <a:r>
              <a:rPr lang="en-US" sz="20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Vanguard is testing a new website UI designed to make the process of making an account smoother.</a:t>
            </a:r>
          </a:p>
          <a:p>
            <a:pPr algn="l">
              <a:lnSpc>
                <a:spcPts val="3149"/>
              </a:lnSpc>
            </a:pPr>
          </a:p>
          <a:p>
            <a:pPr algn="l">
              <a:lnSpc>
                <a:spcPts val="3149"/>
              </a:lnSpc>
            </a:pPr>
            <a:r>
              <a:rPr lang="en-US" sz="20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We conducted an A/B test of a sample of online users during a three month period.</a:t>
            </a:r>
          </a:p>
          <a:p>
            <a:pPr algn="l" marL="453388" indent="-226694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Control: Clients using the current online portal design</a:t>
            </a:r>
          </a:p>
          <a:p>
            <a:pPr algn="l" marL="453388" indent="-226694" lvl="1">
              <a:lnSpc>
                <a:spcPts val="3149"/>
              </a:lnSpc>
              <a:buFont typeface="Arial"/>
              <a:buChar char="•"/>
            </a:pPr>
            <a:r>
              <a:rPr lang="en-US" sz="2099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rPr>
              <a:t>Test: Clients using the new interface</a:t>
            </a:r>
          </a:p>
          <a:p>
            <a:pPr algn="l">
              <a:lnSpc>
                <a:spcPts val="3149"/>
              </a:lnSpc>
            </a:pPr>
          </a:p>
          <a:p>
            <a:pPr algn="l">
              <a:lnSpc>
                <a:spcPts val="3149"/>
              </a:lnSpc>
            </a:pPr>
            <a:r>
              <a:rPr lang="en-US" sz="2099" b="true">
                <a:solidFill>
                  <a:srgbClr val="FFFFFF"/>
                </a:solidFill>
                <a:latin typeface="Futura Bold"/>
                <a:ea typeface="Futura Bold"/>
                <a:cs typeface="Futura Bold"/>
                <a:sym typeface="Futura Bold"/>
              </a:rPr>
              <a:t>Our analysis asks:</a:t>
            </a:r>
          </a:p>
          <a:p>
            <a:pPr algn="l">
              <a:lnSpc>
                <a:spcPts val="3149"/>
              </a:lnSpc>
            </a:pPr>
            <a:r>
              <a:rPr lang="en-US" sz="2099" i="true">
                <a:solidFill>
                  <a:srgbClr val="FFFFFF"/>
                </a:solidFill>
                <a:latin typeface="Futura Italics"/>
                <a:ea typeface="Futura Italics"/>
                <a:cs typeface="Futura Italics"/>
                <a:sym typeface="Futura Italics"/>
              </a:rPr>
              <a:t>Did the new UI lead to higher completion rates?</a:t>
            </a:r>
          </a:p>
          <a:p>
            <a:pPr algn="l">
              <a:lnSpc>
                <a:spcPts val="3149"/>
              </a:lnSpc>
            </a:pPr>
            <a:r>
              <a:rPr lang="en-US" sz="2099" i="true">
                <a:solidFill>
                  <a:srgbClr val="FFFFFF"/>
                </a:solidFill>
                <a:latin typeface="Futura Italics"/>
                <a:ea typeface="Futura Italics"/>
                <a:cs typeface="Futura Italics"/>
                <a:sym typeface="Futura Italics"/>
              </a:rPr>
              <a:t>Did users need less time to complete the process, and did they encounter less errors along the way?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050" y="9398646"/>
            <a:ext cx="5566412" cy="888352"/>
            <a:chOff x="0" y="0"/>
            <a:chExt cx="7421882" cy="11844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21880" cy="1184529"/>
            </a:xfrm>
            <a:custGeom>
              <a:avLst/>
              <a:gdLst/>
              <a:ahLst/>
              <a:cxnLst/>
              <a:rect r="r" b="b" t="t" l="l"/>
              <a:pathLst>
                <a:path h="1184529" w="7421880">
                  <a:moveTo>
                    <a:pt x="0" y="0"/>
                  </a:moveTo>
                  <a:lnTo>
                    <a:pt x="6786626" y="0"/>
                  </a:lnTo>
                  <a:lnTo>
                    <a:pt x="7421880" y="1184529"/>
                  </a:lnTo>
                  <a:lnTo>
                    <a:pt x="0" y="1184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002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566408" y="0"/>
            <a:ext cx="12721590" cy="888352"/>
            <a:chOff x="0" y="0"/>
            <a:chExt cx="16962120" cy="11844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62121" cy="1184529"/>
            </a:xfrm>
            <a:custGeom>
              <a:avLst/>
              <a:gdLst/>
              <a:ahLst/>
              <a:cxnLst/>
              <a:rect r="r" b="b" t="t" l="l"/>
              <a:pathLst>
                <a:path h="1184529" w="16962121">
                  <a:moveTo>
                    <a:pt x="4038600" y="0"/>
                  </a:moveTo>
                  <a:lnTo>
                    <a:pt x="11460480" y="0"/>
                  </a:lnTo>
                  <a:lnTo>
                    <a:pt x="16962121" y="0"/>
                  </a:lnTo>
                  <a:lnTo>
                    <a:pt x="16962121" y="1184529"/>
                  </a:lnTo>
                  <a:lnTo>
                    <a:pt x="11460480" y="1184529"/>
                  </a:lnTo>
                  <a:lnTo>
                    <a:pt x="10175494" y="1184529"/>
                  </a:lnTo>
                  <a:lnTo>
                    <a:pt x="7421880" y="1184529"/>
                  </a:lnTo>
                  <a:lnTo>
                    <a:pt x="4673854" y="1184529"/>
                  </a:lnTo>
                  <a:lnTo>
                    <a:pt x="635254" y="1184529"/>
                  </a:lnTo>
                  <a:lnTo>
                    <a:pt x="0" y="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C200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104462"/>
            <a:ext cx="2910136" cy="2351895"/>
            <a:chOff x="0" y="0"/>
            <a:chExt cx="3880182" cy="3135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880231" cy="3135884"/>
            </a:xfrm>
            <a:custGeom>
              <a:avLst/>
              <a:gdLst/>
              <a:ahLst/>
              <a:cxnLst/>
              <a:rect r="r" b="b" t="t" l="l"/>
              <a:pathLst>
                <a:path h="3135884" w="3880231">
                  <a:moveTo>
                    <a:pt x="3880231" y="3135884"/>
                  </a:moveTo>
                  <a:lnTo>
                    <a:pt x="2198497" y="0"/>
                  </a:lnTo>
                  <a:lnTo>
                    <a:pt x="0" y="0"/>
                  </a:lnTo>
                  <a:lnTo>
                    <a:pt x="1681734" y="3135884"/>
                  </a:lnTo>
                  <a:close/>
                </a:path>
              </a:pathLst>
            </a:custGeom>
            <a:solidFill>
              <a:srgbClr val="C20029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1028700" y="5830642"/>
            <a:ext cx="2910136" cy="2351895"/>
            <a:chOff x="0" y="0"/>
            <a:chExt cx="3880182" cy="31358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880231" cy="3135884"/>
            </a:xfrm>
            <a:custGeom>
              <a:avLst/>
              <a:gdLst/>
              <a:ahLst/>
              <a:cxnLst/>
              <a:rect r="r" b="b" t="t" l="l"/>
              <a:pathLst>
                <a:path h="3135884" w="3880231">
                  <a:moveTo>
                    <a:pt x="3880231" y="3135884"/>
                  </a:moveTo>
                  <a:lnTo>
                    <a:pt x="2198497" y="0"/>
                  </a:lnTo>
                  <a:lnTo>
                    <a:pt x="0" y="0"/>
                  </a:lnTo>
                  <a:lnTo>
                    <a:pt x="1681734" y="3135884"/>
                  </a:lnTo>
                  <a:close/>
                </a:path>
              </a:pathLst>
            </a:custGeom>
            <a:solidFill>
              <a:srgbClr val="C20029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855518" y="2104462"/>
            <a:ext cx="2910136" cy="2351895"/>
            <a:chOff x="0" y="0"/>
            <a:chExt cx="3880182" cy="31358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880231" cy="3135884"/>
            </a:xfrm>
            <a:custGeom>
              <a:avLst/>
              <a:gdLst/>
              <a:ahLst/>
              <a:cxnLst/>
              <a:rect r="r" b="b" t="t" l="l"/>
              <a:pathLst>
                <a:path h="3135884" w="3880231">
                  <a:moveTo>
                    <a:pt x="3880231" y="3135884"/>
                  </a:moveTo>
                  <a:lnTo>
                    <a:pt x="2198497" y="0"/>
                  </a:lnTo>
                  <a:lnTo>
                    <a:pt x="0" y="0"/>
                  </a:lnTo>
                  <a:lnTo>
                    <a:pt x="1681734" y="3135884"/>
                  </a:lnTo>
                  <a:close/>
                </a:path>
              </a:pathLst>
            </a:custGeom>
            <a:solidFill>
              <a:srgbClr val="C20029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855518" y="5830642"/>
            <a:ext cx="2910136" cy="2351895"/>
            <a:chOff x="0" y="0"/>
            <a:chExt cx="3880182" cy="31358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80231" cy="3135884"/>
            </a:xfrm>
            <a:custGeom>
              <a:avLst/>
              <a:gdLst/>
              <a:ahLst/>
              <a:cxnLst/>
              <a:rect r="r" b="b" t="t" l="l"/>
              <a:pathLst>
                <a:path h="3135884" w="3880231">
                  <a:moveTo>
                    <a:pt x="3880231" y="3135884"/>
                  </a:moveTo>
                  <a:lnTo>
                    <a:pt x="2198497" y="0"/>
                  </a:lnTo>
                  <a:lnTo>
                    <a:pt x="0" y="0"/>
                  </a:lnTo>
                  <a:lnTo>
                    <a:pt x="1681734" y="3135884"/>
                  </a:lnTo>
                  <a:close/>
                </a:path>
              </a:pathLst>
            </a:custGeom>
            <a:solidFill>
              <a:srgbClr val="C20029"/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10952428" y="6571741"/>
            <a:ext cx="716315" cy="869698"/>
          </a:xfrm>
          <a:custGeom>
            <a:avLst/>
            <a:gdLst/>
            <a:ahLst/>
            <a:cxnLst/>
            <a:rect r="r" b="b" t="t" l="l"/>
            <a:pathLst>
              <a:path h="869698" w="716315">
                <a:moveTo>
                  <a:pt x="0" y="0"/>
                </a:moveTo>
                <a:lnTo>
                  <a:pt x="716315" y="0"/>
                </a:lnTo>
                <a:lnTo>
                  <a:pt x="716315" y="869698"/>
                </a:lnTo>
                <a:lnTo>
                  <a:pt x="0" y="869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995123" y="2845561"/>
            <a:ext cx="630926" cy="869698"/>
          </a:xfrm>
          <a:custGeom>
            <a:avLst/>
            <a:gdLst/>
            <a:ahLst/>
            <a:cxnLst/>
            <a:rect r="r" b="b" t="t" l="l"/>
            <a:pathLst>
              <a:path h="869698" w="630926">
                <a:moveTo>
                  <a:pt x="0" y="0"/>
                </a:moveTo>
                <a:lnTo>
                  <a:pt x="630926" y="0"/>
                </a:lnTo>
                <a:lnTo>
                  <a:pt x="630926" y="869698"/>
                </a:lnTo>
                <a:lnTo>
                  <a:pt x="0" y="869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064732" y="6571741"/>
            <a:ext cx="838073" cy="869698"/>
          </a:xfrm>
          <a:custGeom>
            <a:avLst/>
            <a:gdLst/>
            <a:ahLst/>
            <a:cxnLst/>
            <a:rect r="r" b="b" t="t" l="l"/>
            <a:pathLst>
              <a:path h="869698" w="838073">
                <a:moveTo>
                  <a:pt x="0" y="0"/>
                </a:moveTo>
                <a:lnTo>
                  <a:pt x="838073" y="0"/>
                </a:lnTo>
                <a:lnTo>
                  <a:pt x="838073" y="869698"/>
                </a:lnTo>
                <a:lnTo>
                  <a:pt x="0" y="8696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048919" y="2845561"/>
            <a:ext cx="869698" cy="869698"/>
          </a:xfrm>
          <a:custGeom>
            <a:avLst/>
            <a:gdLst/>
            <a:ahLst/>
            <a:cxnLst/>
            <a:rect r="r" b="b" t="t" l="l"/>
            <a:pathLst>
              <a:path h="869698" w="869698">
                <a:moveTo>
                  <a:pt x="0" y="0"/>
                </a:moveTo>
                <a:lnTo>
                  <a:pt x="869698" y="0"/>
                </a:lnTo>
                <a:lnTo>
                  <a:pt x="869698" y="869698"/>
                </a:lnTo>
                <a:lnTo>
                  <a:pt x="0" y="8696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947809" y="2163083"/>
            <a:ext cx="43114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Client Profiles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47809" y="2820398"/>
            <a:ext cx="431149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Demographic information linking client ID numbers to personal information such as age, account balance, and length of tenure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20992" y="5889262"/>
            <a:ext cx="502300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Digital Footprints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947809" y="5889262"/>
            <a:ext cx="4311491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Experiment Roster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938836" y="2509883"/>
            <a:ext cx="3821256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b="true" sz="3999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DATASETS &amp; CLEANING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947809" y="3715312"/>
            <a:ext cx="431149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We chose to dropg entries for clients with missing age information and those who did not participate in the A/B test.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120992" y="6517005"/>
            <a:ext cx="4840262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Large datasheet detailing each time the client logged on to the platform and each step they encountered throughout the process, including timestamps.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120992" y="7544797"/>
            <a:ext cx="5023008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Dataset was filtered to only include those clients whose information included their start time. In cases where multiple start and confirm stages were logged, we considered the most recent.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947810" y="6649883"/>
            <a:ext cx="431149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List of unique client ids and their assignment to either the test or control group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947810" y="7544797"/>
            <a:ext cx="4311491" cy="74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00"/>
              </a:lnSpc>
            </a:pP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This dataset was merged with the client profile datasheet, client IDs not present in the experiment roster were filtered out.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31631" y="9398647"/>
            <a:ext cx="12721590" cy="888352"/>
            <a:chOff x="0" y="0"/>
            <a:chExt cx="16962120" cy="11844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62121" cy="1184529"/>
            </a:xfrm>
            <a:custGeom>
              <a:avLst/>
              <a:gdLst/>
              <a:ahLst/>
              <a:cxnLst/>
              <a:rect r="r" b="b" t="t" l="l"/>
              <a:pathLst>
                <a:path h="1184529" w="16962121">
                  <a:moveTo>
                    <a:pt x="4038600" y="0"/>
                  </a:moveTo>
                  <a:lnTo>
                    <a:pt x="11460480" y="0"/>
                  </a:lnTo>
                  <a:lnTo>
                    <a:pt x="16962121" y="0"/>
                  </a:lnTo>
                  <a:lnTo>
                    <a:pt x="16962121" y="1184529"/>
                  </a:lnTo>
                  <a:lnTo>
                    <a:pt x="11460480" y="1184529"/>
                  </a:lnTo>
                  <a:lnTo>
                    <a:pt x="10175494" y="1184529"/>
                  </a:lnTo>
                  <a:lnTo>
                    <a:pt x="7421880" y="1184529"/>
                  </a:lnTo>
                  <a:lnTo>
                    <a:pt x="4673854" y="1184529"/>
                  </a:lnTo>
                  <a:lnTo>
                    <a:pt x="635254" y="1184529"/>
                  </a:lnTo>
                  <a:lnTo>
                    <a:pt x="0" y="0"/>
                  </a:lnTo>
                  <a:lnTo>
                    <a:pt x="4038600" y="0"/>
                  </a:lnTo>
                  <a:close/>
                </a:path>
              </a:pathLst>
            </a:custGeom>
            <a:solidFill>
              <a:srgbClr val="C20029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84524"/>
            <a:ext cx="5566412" cy="888352"/>
            <a:chOff x="0" y="0"/>
            <a:chExt cx="7421882" cy="118447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421880" cy="1184529"/>
            </a:xfrm>
            <a:custGeom>
              <a:avLst/>
              <a:gdLst/>
              <a:ahLst/>
              <a:cxnLst/>
              <a:rect r="r" b="b" t="t" l="l"/>
              <a:pathLst>
                <a:path h="1184529" w="7421880">
                  <a:moveTo>
                    <a:pt x="0" y="0"/>
                  </a:moveTo>
                  <a:lnTo>
                    <a:pt x="6786626" y="0"/>
                  </a:lnTo>
                  <a:lnTo>
                    <a:pt x="7421880" y="1184529"/>
                  </a:lnTo>
                  <a:lnTo>
                    <a:pt x="0" y="1184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0029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609183" y="3844190"/>
            <a:ext cx="4244193" cy="3183145"/>
            <a:chOff x="0" y="0"/>
            <a:chExt cx="812800" cy="6096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609600"/>
            </a:xfrm>
            <a:custGeom>
              <a:avLst/>
              <a:gdLst/>
              <a:ahLst/>
              <a:cxnLst/>
              <a:rect r="r" b="b" t="t" l="l"/>
              <a:pathLst>
                <a:path h="609600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812800" y="609600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2"/>
              <a:stretch>
                <a:fillRect l="-6285" t="0" r="-628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753384" y="3844190"/>
            <a:ext cx="4287262" cy="3183145"/>
            <a:chOff x="0" y="0"/>
            <a:chExt cx="812800" cy="6034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03476"/>
            </a:xfrm>
            <a:custGeom>
              <a:avLst/>
              <a:gdLst/>
              <a:ahLst/>
              <a:cxnLst/>
              <a:rect r="r" b="b" t="t" l="l"/>
              <a:pathLst>
                <a:path h="603476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3476"/>
                  </a:lnTo>
                  <a:lnTo>
                    <a:pt x="812800" y="603476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3"/>
              <a:stretch>
                <a:fillRect l="-1767" t="0" r="-176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6980218" y="3844190"/>
            <a:ext cx="4287262" cy="3183145"/>
            <a:chOff x="0" y="0"/>
            <a:chExt cx="812800" cy="603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603476"/>
            </a:xfrm>
            <a:custGeom>
              <a:avLst/>
              <a:gdLst/>
              <a:ahLst/>
              <a:cxnLst/>
              <a:rect r="r" b="b" t="t" l="l"/>
              <a:pathLst>
                <a:path h="603476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3476"/>
                  </a:lnTo>
                  <a:lnTo>
                    <a:pt x="812800" y="603476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4"/>
              <a:stretch>
                <a:fillRect l="0" t="-3209" r="0" b="-320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201053" y="3844190"/>
            <a:ext cx="4287262" cy="3183145"/>
            <a:chOff x="0" y="0"/>
            <a:chExt cx="812800" cy="60347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603476"/>
            </a:xfrm>
            <a:custGeom>
              <a:avLst/>
              <a:gdLst/>
              <a:ahLst/>
              <a:cxnLst/>
              <a:rect r="r" b="b" t="t" l="l"/>
              <a:pathLst>
                <a:path h="603476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3476"/>
                  </a:lnTo>
                  <a:lnTo>
                    <a:pt x="812800" y="603476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5"/>
              <a:stretch>
                <a:fillRect l="-13624" t="0" r="-13624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391555" y="3844190"/>
            <a:ext cx="4287262" cy="3183145"/>
            <a:chOff x="0" y="0"/>
            <a:chExt cx="812800" cy="60347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03476"/>
            </a:xfrm>
            <a:custGeom>
              <a:avLst/>
              <a:gdLst/>
              <a:ahLst/>
              <a:cxnLst/>
              <a:rect r="r" b="b" t="t" l="l"/>
              <a:pathLst>
                <a:path h="603476" w="812800">
                  <a:moveTo>
                    <a:pt x="609600" y="0"/>
                  </a:moveTo>
                  <a:lnTo>
                    <a:pt x="0" y="0"/>
                  </a:lnTo>
                  <a:lnTo>
                    <a:pt x="203200" y="603476"/>
                  </a:lnTo>
                  <a:lnTo>
                    <a:pt x="812800" y="603476"/>
                  </a:lnTo>
                  <a:lnTo>
                    <a:pt x="609600" y="0"/>
                  </a:lnTo>
                  <a:close/>
                </a:path>
              </a:pathLst>
            </a:custGeom>
            <a:blipFill>
              <a:blip r:embed="rId6"/>
              <a:stretch>
                <a:fillRect l="0" t="-8411" r="0" b="-8411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530594" y="1368101"/>
            <a:ext cx="10065263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Our Clients</a:t>
            </a:r>
          </a:p>
        </p:txBody>
      </p:sp>
    </p:spTree>
  </p:cSld>
  <p:clrMapOvr>
    <a:masterClrMapping/>
  </p:clrMapOvr>
  <p:transition spd="fast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4945" y="1028700"/>
            <a:ext cx="2585624" cy="2745354"/>
          </a:xfrm>
          <a:custGeom>
            <a:avLst/>
            <a:gdLst/>
            <a:ahLst/>
            <a:cxnLst/>
            <a:rect r="r" b="b" t="t" l="l"/>
            <a:pathLst>
              <a:path h="2745354" w="2585624">
                <a:moveTo>
                  <a:pt x="0" y="0"/>
                </a:moveTo>
                <a:lnTo>
                  <a:pt x="2585624" y="0"/>
                </a:lnTo>
                <a:lnTo>
                  <a:pt x="2585624" y="2745354"/>
                </a:lnTo>
                <a:lnTo>
                  <a:pt x="0" y="27453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262562" y="6286500"/>
            <a:ext cx="2996738" cy="3200400"/>
          </a:xfrm>
          <a:custGeom>
            <a:avLst/>
            <a:gdLst/>
            <a:ahLst/>
            <a:cxnLst/>
            <a:rect r="r" b="b" t="t" l="l"/>
            <a:pathLst>
              <a:path h="3200400" w="2996738">
                <a:moveTo>
                  <a:pt x="0" y="0"/>
                </a:moveTo>
                <a:lnTo>
                  <a:pt x="2996738" y="0"/>
                </a:lnTo>
                <a:lnTo>
                  <a:pt x="2996738" y="3200400"/>
                </a:lnTo>
                <a:lnTo>
                  <a:pt x="0" y="3200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03927" y="1028700"/>
            <a:ext cx="2755373" cy="2745354"/>
          </a:xfrm>
          <a:custGeom>
            <a:avLst/>
            <a:gdLst/>
            <a:ahLst/>
            <a:cxnLst/>
            <a:rect r="r" b="b" t="t" l="l"/>
            <a:pathLst>
              <a:path h="2745354" w="2755373">
                <a:moveTo>
                  <a:pt x="0" y="0"/>
                </a:moveTo>
                <a:lnTo>
                  <a:pt x="2755373" y="0"/>
                </a:lnTo>
                <a:lnTo>
                  <a:pt x="2755373" y="2745354"/>
                </a:lnTo>
                <a:lnTo>
                  <a:pt x="0" y="27453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220874"/>
            <a:ext cx="3529489" cy="3037426"/>
          </a:xfrm>
          <a:custGeom>
            <a:avLst/>
            <a:gdLst/>
            <a:ahLst/>
            <a:cxnLst/>
            <a:rect r="r" b="b" t="t" l="l"/>
            <a:pathLst>
              <a:path h="3037426" w="3529489">
                <a:moveTo>
                  <a:pt x="0" y="0"/>
                </a:moveTo>
                <a:lnTo>
                  <a:pt x="3529489" y="0"/>
                </a:lnTo>
                <a:lnTo>
                  <a:pt x="3529489" y="3037426"/>
                </a:lnTo>
                <a:lnTo>
                  <a:pt x="0" y="30374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558189" y="3933825"/>
            <a:ext cx="9171623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Nearly even split between </a:t>
            </a:r>
            <a:r>
              <a:rPr lang="en-US" sz="30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women and men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Average client is fairly new - just </a:t>
            </a:r>
            <a:r>
              <a:rPr lang="en-US" sz="30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under a year</a:t>
            </a:r>
            <a:r>
              <a:rPr lang="en-US" sz="3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of tenure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Median age is </a:t>
            </a:r>
            <a:r>
              <a:rPr lang="en-US" sz="3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47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Median balance is $</a:t>
            </a:r>
            <a:r>
              <a:rPr lang="en-US" sz="30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6333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Average number of accounts:</a:t>
            </a:r>
            <a:r>
              <a:rPr lang="en-US" b="true" sz="3000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 2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77798" y="5087477"/>
            <a:ext cx="5118254" cy="2179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19"/>
              </a:lnSpc>
            </a:pPr>
            <a:r>
              <a:rPr lang="en-US" sz="23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order to justify the implementation of the new design, Vanguard expects to see a improvement of at</a:t>
            </a:r>
            <a:r>
              <a:rPr lang="en-US" sz="2399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least 5% </a:t>
            </a:r>
            <a:r>
              <a:rPr lang="en-US" sz="2399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in the following three metrics: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789217" y="3033888"/>
            <a:ext cx="5612360" cy="466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00"/>
              </a:lnSpc>
            </a:pPr>
            <a:r>
              <a:rPr lang="en-US" sz="25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Completion Rate</a:t>
            </a:r>
          </a:p>
          <a:p>
            <a:pPr algn="r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Average number of clients who complete the process should increase by at least 5%</a:t>
            </a:r>
          </a:p>
          <a:p>
            <a:pPr algn="r">
              <a:lnSpc>
                <a:spcPts val="3000"/>
              </a:lnSpc>
            </a:pPr>
          </a:p>
          <a:p>
            <a:pPr algn="r">
              <a:lnSpc>
                <a:spcPts val="3000"/>
              </a:lnSpc>
            </a:pPr>
            <a:r>
              <a:rPr lang="en-US" sz="2500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Speed</a:t>
            </a:r>
          </a:p>
          <a:p>
            <a:pPr algn="r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Average time clients spend to complete the process should decrease by at least 5%</a:t>
            </a:r>
          </a:p>
          <a:p>
            <a:pPr algn="r">
              <a:lnSpc>
                <a:spcPts val="2760"/>
              </a:lnSpc>
            </a:pPr>
          </a:p>
          <a:p>
            <a:pPr algn="r">
              <a:lnSpc>
                <a:spcPts val="3000"/>
              </a:lnSpc>
            </a:pPr>
            <a:r>
              <a:rPr lang="en-US" sz="25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Error Rate</a:t>
            </a:r>
          </a:p>
          <a:p>
            <a:pPr algn="r">
              <a:lnSpc>
                <a:spcPts val="2760"/>
              </a:lnSpc>
            </a:pPr>
            <a:r>
              <a:rPr lang="en-US" sz="23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Average amount of errors clients encounter along the process should decrease by at least 5%</a:t>
            </a:r>
          </a:p>
          <a:p>
            <a:pPr algn="r">
              <a:lnSpc>
                <a:spcPts val="276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5654101" y="3779520"/>
            <a:ext cx="6979796" cy="6507480"/>
            <a:chOff x="0" y="0"/>
            <a:chExt cx="9306394" cy="86766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306433" cy="8676640"/>
            </a:xfrm>
            <a:custGeom>
              <a:avLst/>
              <a:gdLst/>
              <a:ahLst/>
              <a:cxnLst/>
              <a:rect r="r" b="b" t="t" l="l"/>
              <a:pathLst>
                <a:path h="8676640" w="9306433">
                  <a:moveTo>
                    <a:pt x="4653153" y="0"/>
                  </a:moveTo>
                  <a:lnTo>
                    <a:pt x="9306433" y="8676640"/>
                  </a:lnTo>
                  <a:lnTo>
                    <a:pt x="0" y="8676640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654101" y="0"/>
            <a:ext cx="6979796" cy="6507480"/>
            <a:chOff x="0" y="0"/>
            <a:chExt cx="9306394" cy="86766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306433" cy="8676640"/>
            </a:xfrm>
            <a:custGeom>
              <a:avLst/>
              <a:gdLst/>
              <a:ahLst/>
              <a:cxnLst/>
              <a:rect r="r" b="b" t="t" l="l"/>
              <a:pathLst>
                <a:path h="8676640" w="9306433">
                  <a:moveTo>
                    <a:pt x="4653153" y="8676640"/>
                  </a:moveTo>
                  <a:lnTo>
                    <a:pt x="93064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6934202" y="1022968"/>
            <a:ext cx="4419597" cy="8241063"/>
            <a:chOff x="0" y="0"/>
            <a:chExt cx="5892796" cy="1098808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892800" cy="10988040"/>
            </a:xfrm>
            <a:custGeom>
              <a:avLst/>
              <a:gdLst/>
              <a:ahLst/>
              <a:cxnLst/>
              <a:rect r="r" b="b" t="t" l="l"/>
              <a:pathLst>
                <a:path h="10988040" w="5892800">
                  <a:moveTo>
                    <a:pt x="2946400" y="0"/>
                  </a:moveTo>
                  <a:lnTo>
                    <a:pt x="5892800" y="5494020"/>
                  </a:lnTo>
                  <a:lnTo>
                    <a:pt x="2946400" y="10988040"/>
                  </a:lnTo>
                  <a:lnTo>
                    <a:pt x="0" y="5494020"/>
                  </a:lnTo>
                  <a:close/>
                </a:path>
              </a:pathLst>
            </a:custGeom>
            <a:blipFill>
              <a:blip r:embed="rId2"/>
              <a:stretch>
                <a:fillRect l="-12155" t="0" r="-12155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86718" y="3420602"/>
            <a:ext cx="5409333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  <a:spcBef>
                <a:spcPct val="0"/>
              </a:spcBef>
            </a:pPr>
            <a:r>
              <a:rPr lang="en-US" b="true" sz="5000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Performance Metrics:</a:t>
            </a: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49297" cy="10287000"/>
            <a:chOff x="0" y="0"/>
            <a:chExt cx="10865732" cy="13716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6573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865739">
                  <a:moveTo>
                    <a:pt x="0" y="0"/>
                  </a:moveTo>
                  <a:lnTo>
                    <a:pt x="10865739" y="0"/>
                  </a:lnTo>
                  <a:lnTo>
                    <a:pt x="7187819" y="6858000"/>
                  </a:lnTo>
                  <a:lnTo>
                    <a:pt x="108657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806477" y="3122867"/>
            <a:ext cx="3440730" cy="2042103"/>
            <a:chOff x="0" y="0"/>
            <a:chExt cx="4587640" cy="27228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7621" cy="2722753"/>
            </a:xfrm>
            <a:custGeom>
              <a:avLst/>
              <a:gdLst/>
              <a:ahLst/>
              <a:cxnLst/>
              <a:rect r="r" b="b" t="t" l="l"/>
              <a:pathLst>
                <a:path h="2722753" w="4587621">
                  <a:moveTo>
                    <a:pt x="0" y="2722753"/>
                  </a:moveTo>
                  <a:lnTo>
                    <a:pt x="1460246" y="0"/>
                  </a:lnTo>
                  <a:lnTo>
                    <a:pt x="4587621" y="0"/>
                  </a:lnTo>
                  <a:lnTo>
                    <a:pt x="3127375" y="2722753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053620"/>
            <a:ext cx="5174031" cy="6141663"/>
            <a:chOff x="0" y="0"/>
            <a:chExt cx="6898708" cy="81888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98767" cy="8188960"/>
            </a:xfrm>
            <a:custGeom>
              <a:avLst/>
              <a:gdLst/>
              <a:ahLst/>
              <a:cxnLst/>
              <a:rect r="r" b="b" t="t" l="l"/>
              <a:pathLst>
                <a:path h="8188960" w="6898767">
                  <a:moveTo>
                    <a:pt x="2195830" y="0"/>
                  </a:moveTo>
                  <a:lnTo>
                    <a:pt x="6898767" y="0"/>
                  </a:lnTo>
                  <a:lnTo>
                    <a:pt x="4702937" y="4094480"/>
                  </a:lnTo>
                  <a:lnTo>
                    <a:pt x="6898767" y="8188960"/>
                  </a:lnTo>
                  <a:lnTo>
                    <a:pt x="2195830" y="8188960"/>
                  </a:lnTo>
                  <a:lnTo>
                    <a:pt x="0" y="4094480"/>
                  </a:lnTo>
                  <a:close/>
                </a:path>
              </a:pathLst>
            </a:custGeom>
            <a:blipFill>
              <a:blip r:embed="rId2"/>
              <a:stretch>
                <a:fillRect l="-50594" t="0" r="-5059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010911" y="3627988"/>
            <a:ext cx="1031862" cy="1031862"/>
          </a:xfrm>
          <a:custGeom>
            <a:avLst/>
            <a:gdLst/>
            <a:ahLst/>
            <a:cxnLst/>
            <a:rect r="r" b="b" t="t" l="l"/>
            <a:pathLst>
              <a:path h="1031862" w="1031862">
                <a:moveTo>
                  <a:pt x="0" y="0"/>
                </a:moveTo>
                <a:lnTo>
                  <a:pt x="1031862" y="0"/>
                </a:lnTo>
                <a:lnTo>
                  <a:pt x="1031862" y="1031862"/>
                </a:lnTo>
                <a:lnTo>
                  <a:pt x="0" y="103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49297" y="1501170"/>
            <a:ext cx="9607142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Hypothesis Testing - Completion rate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9169" y="2979992"/>
            <a:ext cx="8197270" cy="8625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Null Hypothesis (H0)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Average number of clients reaching the confirm stage in the test group was equal to or less than the control group.</a:t>
            </a:r>
          </a:p>
          <a:p>
            <a:pPr algn="l">
              <a:lnSpc>
                <a:spcPts val="3240"/>
              </a:lnSpc>
            </a:pP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Alternative Hypothesis (H1)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Average number of clients reaching the confirm stage in the test group was greater than the control group.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We perform a t-test with alpha = 5%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   p-value ~ 0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Not enough evidence to reject H0 - Completion rates rose, but not by a significant enough amount. 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   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209194" cy="10287000"/>
            <a:chOff x="0" y="0"/>
            <a:chExt cx="10945590" cy="137159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945622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945622">
                  <a:moveTo>
                    <a:pt x="0" y="0"/>
                  </a:moveTo>
                  <a:lnTo>
                    <a:pt x="3589782" y="0"/>
                  </a:lnTo>
                  <a:lnTo>
                    <a:pt x="10945622" y="13716000"/>
                  </a:lnTo>
                  <a:lnTo>
                    <a:pt x="59055" y="13716000"/>
                  </a:lnTo>
                  <a:lnTo>
                    <a:pt x="0" y="13605890"/>
                  </a:lnTo>
                  <a:close/>
                </a:path>
              </a:pathLst>
            </a:custGeom>
            <a:blipFill>
              <a:blip r:embed="rId3"/>
              <a:stretch>
                <a:fillRect l="-47604" t="0" r="-72721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26698"/>
            <a:ext cx="3440730" cy="2042103"/>
            <a:chOff x="0" y="0"/>
            <a:chExt cx="4587640" cy="27228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7621" cy="2722753"/>
            </a:xfrm>
            <a:custGeom>
              <a:avLst/>
              <a:gdLst/>
              <a:ahLst/>
              <a:cxnLst/>
              <a:rect r="r" b="b" t="t" l="l"/>
              <a:pathLst>
                <a:path h="2722753" w="4587621">
                  <a:moveTo>
                    <a:pt x="4587621" y="2722753"/>
                  </a:moveTo>
                  <a:lnTo>
                    <a:pt x="3127375" y="0"/>
                  </a:lnTo>
                  <a:lnTo>
                    <a:pt x="0" y="0"/>
                  </a:lnTo>
                  <a:lnTo>
                    <a:pt x="1460246" y="2722753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5412220" y="5153025"/>
            <a:ext cx="3414363" cy="5143500"/>
            <a:chOff x="0" y="0"/>
            <a:chExt cx="4552484" cy="6858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552569" cy="6858000"/>
            </a:xfrm>
            <a:custGeom>
              <a:avLst/>
              <a:gdLst/>
              <a:ahLst/>
              <a:cxnLst/>
              <a:rect r="r" b="b" t="t" l="l"/>
              <a:pathLst>
                <a:path h="6858000" w="4552569">
                  <a:moveTo>
                    <a:pt x="0" y="0"/>
                  </a:moveTo>
                  <a:lnTo>
                    <a:pt x="874649" y="0"/>
                  </a:lnTo>
                  <a:lnTo>
                    <a:pt x="4552569" y="6858000"/>
                  </a:lnTo>
                  <a:lnTo>
                    <a:pt x="367792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3823210" y="2197797"/>
            <a:ext cx="2251032" cy="2974278"/>
            <a:chOff x="0" y="0"/>
            <a:chExt cx="3001376" cy="396570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01391" cy="3965702"/>
            </a:xfrm>
            <a:custGeom>
              <a:avLst/>
              <a:gdLst/>
              <a:ahLst/>
              <a:cxnLst/>
              <a:rect r="r" b="b" t="t" l="l"/>
              <a:pathLst>
                <a:path h="3965702" w="3001391">
                  <a:moveTo>
                    <a:pt x="0" y="0"/>
                  </a:moveTo>
                  <a:lnTo>
                    <a:pt x="874649" y="0"/>
                  </a:lnTo>
                  <a:lnTo>
                    <a:pt x="3001391" y="3965702"/>
                  </a:lnTo>
                  <a:lnTo>
                    <a:pt x="2126742" y="3965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00990" y="431753"/>
            <a:ext cx="1238751" cy="1231994"/>
          </a:xfrm>
          <a:custGeom>
            <a:avLst/>
            <a:gdLst/>
            <a:ahLst/>
            <a:cxnLst/>
            <a:rect r="r" b="b" t="t" l="l"/>
            <a:pathLst>
              <a:path h="1231994" w="1238751">
                <a:moveTo>
                  <a:pt x="0" y="0"/>
                </a:moveTo>
                <a:lnTo>
                  <a:pt x="1238750" y="0"/>
                </a:lnTo>
                <a:lnTo>
                  <a:pt x="1238750" y="1231994"/>
                </a:lnTo>
                <a:lnTo>
                  <a:pt x="0" y="1231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948726" y="365078"/>
            <a:ext cx="10182393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30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Perfomance Metrics: Completion Rate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84769" y="1542643"/>
            <a:ext cx="7861847" cy="7580666"/>
          </a:xfrm>
          <a:prstGeom prst="rect">
            <a:avLst/>
          </a:prstGeom>
        </p:spPr>
      </p:pic>
    </p:spTree>
  </p:cSld>
  <p:clrMapOvr>
    <a:masterClrMapping/>
  </p:clrMapOvr>
  <p:transition spd="fast">
    <p:cover dir="d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8149297" cy="10287000"/>
            <a:chOff x="0" y="0"/>
            <a:chExt cx="10865732" cy="137160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865739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0865739">
                  <a:moveTo>
                    <a:pt x="0" y="0"/>
                  </a:moveTo>
                  <a:lnTo>
                    <a:pt x="10865739" y="0"/>
                  </a:lnTo>
                  <a:lnTo>
                    <a:pt x="7187819" y="6858000"/>
                  </a:lnTo>
                  <a:lnTo>
                    <a:pt x="10865739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5806477" y="3122867"/>
            <a:ext cx="3440730" cy="2042103"/>
            <a:chOff x="0" y="0"/>
            <a:chExt cx="4587640" cy="27228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587621" cy="2722753"/>
            </a:xfrm>
            <a:custGeom>
              <a:avLst/>
              <a:gdLst/>
              <a:ahLst/>
              <a:cxnLst/>
              <a:rect r="r" b="b" t="t" l="l"/>
              <a:pathLst>
                <a:path h="2722753" w="4587621">
                  <a:moveTo>
                    <a:pt x="0" y="2722753"/>
                  </a:moveTo>
                  <a:lnTo>
                    <a:pt x="1460246" y="0"/>
                  </a:lnTo>
                  <a:lnTo>
                    <a:pt x="4587621" y="0"/>
                  </a:lnTo>
                  <a:lnTo>
                    <a:pt x="3127375" y="2722753"/>
                  </a:lnTo>
                  <a:close/>
                </a:path>
              </a:pathLst>
            </a:custGeom>
            <a:solidFill>
              <a:srgbClr val="C8343E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2053620"/>
            <a:ext cx="5174031" cy="6141663"/>
            <a:chOff x="0" y="0"/>
            <a:chExt cx="6898708" cy="81888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898767" cy="8188960"/>
            </a:xfrm>
            <a:custGeom>
              <a:avLst/>
              <a:gdLst/>
              <a:ahLst/>
              <a:cxnLst/>
              <a:rect r="r" b="b" t="t" l="l"/>
              <a:pathLst>
                <a:path h="8188960" w="6898767">
                  <a:moveTo>
                    <a:pt x="2195830" y="0"/>
                  </a:moveTo>
                  <a:lnTo>
                    <a:pt x="6898767" y="0"/>
                  </a:lnTo>
                  <a:lnTo>
                    <a:pt x="4702937" y="4094480"/>
                  </a:lnTo>
                  <a:lnTo>
                    <a:pt x="6898767" y="8188960"/>
                  </a:lnTo>
                  <a:lnTo>
                    <a:pt x="2195830" y="8188960"/>
                  </a:lnTo>
                  <a:lnTo>
                    <a:pt x="0" y="4094480"/>
                  </a:lnTo>
                  <a:close/>
                </a:path>
              </a:pathLst>
            </a:custGeom>
            <a:blipFill>
              <a:blip r:embed="rId2"/>
              <a:stretch>
                <a:fillRect l="-50594" t="0" r="-50594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7010911" y="3627988"/>
            <a:ext cx="1031862" cy="1031862"/>
          </a:xfrm>
          <a:custGeom>
            <a:avLst/>
            <a:gdLst/>
            <a:ahLst/>
            <a:cxnLst/>
            <a:rect r="r" b="b" t="t" l="l"/>
            <a:pathLst>
              <a:path h="1031862" w="1031862">
                <a:moveTo>
                  <a:pt x="0" y="0"/>
                </a:moveTo>
                <a:lnTo>
                  <a:pt x="1031862" y="0"/>
                </a:lnTo>
                <a:lnTo>
                  <a:pt x="1031862" y="1031862"/>
                </a:lnTo>
                <a:lnTo>
                  <a:pt x="0" y="10318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49297" y="1501170"/>
            <a:ext cx="7780608" cy="55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b="true">
                <a:solidFill>
                  <a:srgbClr val="000000"/>
                </a:solidFill>
                <a:latin typeface="Futura Ultra-Bold"/>
                <a:ea typeface="Futura Ultra-Bold"/>
                <a:cs typeface="Futura Ultra-Bold"/>
                <a:sym typeface="Futura Ultra-Bold"/>
              </a:rPr>
              <a:t>Hypothesis Testing - Median Time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9169" y="2979992"/>
            <a:ext cx="8197270" cy="5739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Null Hypothesis (H0)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The median time for the Test group is equal to or greater than the median time for the Control group.</a:t>
            </a:r>
          </a:p>
          <a:p>
            <a:pPr algn="l">
              <a:lnSpc>
                <a:spcPts val="3240"/>
              </a:lnSpc>
            </a:pPr>
          </a:p>
          <a:p>
            <a:pPr algn="l" marL="388620" indent="-194310" lvl="1">
              <a:lnSpc>
                <a:spcPts val="3240"/>
              </a:lnSpc>
              <a:buFont typeface="Arial"/>
              <a:buChar char="•"/>
            </a:pPr>
            <a:r>
              <a:rPr lang="en-US" b="true" sz="1800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Alternative Hypothesis (H1)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: The median time for the Test group is less than the median time for the Control group.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   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We perform a</a:t>
            </a: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Mann-Whitney U Test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 with</a:t>
            </a: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alpha = 5%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   p-value ~ 0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    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Reject the null hypothesis - </a:t>
            </a:r>
            <a:r>
              <a:rPr lang="en-US" sz="1800" b="true">
                <a:solidFill>
                  <a:srgbClr val="000000"/>
                </a:solidFill>
                <a:latin typeface="Futura Bold"/>
                <a:ea typeface="Futura Bold"/>
                <a:cs typeface="Futura Bold"/>
                <a:sym typeface="Futura Bold"/>
              </a:rPr>
              <a:t>the median time for Test is significantly less</a:t>
            </a:r>
            <a:r>
              <a:rPr lang="en-US" sz="1800">
                <a:solidFill>
                  <a:srgbClr val="000000"/>
                </a:solidFill>
                <a:latin typeface="Futura"/>
                <a:ea typeface="Futura"/>
                <a:cs typeface="Futura"/>
                <a:sym typeface="Futura"/>
              </a:rPr>
              <a:t>.</a:t>
            </a: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  <a:p>
            <a:pPr algn="l">
              <a:lnSpc>
                <a:spcPts val="324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DAGXlvnnZyw</dc:identifier>
  <dcterms:modified xsi:type="dcterms:W3CDTF">2011-08-01T06:04:30Z</dcterms:modified>
  <cp:revision>1</cp:revision>
  <dc:title>Red Modern Business Marketing Agency Presentation</dc:title>
</cp:coreProperties>
</file>